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3" r:id="rId3"/>
    <p:sldId id="264" r:id="rId4"/>
    <p:sldId id="265" r:id="rId5"/>
    <p:sldId id="260" r:id="rId6"/>
    <p:sldId id="257" r:id="rId7"/>
    <p:sldId id="258" r:id="rId8"/>
    <p:sldId id="259" r:id="rId9"/>
    <p:sldId id="268" r:id="rId10"/>
    <p:sldId id="261" r:id="rId11"/>
    <p:sldId id="270" r:id="rId12"/>
    <p:sldId id="271" r:id="rId13"/>
    <p:sldId id="262" r:id="rId14"/>
    <p:sldId id="269" r:id="rId15"/>
    <p:sldId id="266" r:id="rId16"/>
    <p:sldId id="267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517F00D5-1865-4434-B822-FCF75590DBE5}">
          <p14:sldIdLst>
            <p14:sldId id="256"/>
            <p14:sldId id="263"/>
          </p14:sldIdLst>
        </p14:section>
        <p14:section name="Project intro" id="{884C9B9F-148D-45F8-8882-9CF3EF4980EA}">
          <p14:sldIdLst>
            <p14:sldId id="264"/>
            <p14:sldId id="265"/>
          </p14:sldIdLst>
        </p14:section>
        <p14:section name="BB-Network theory" id="{AB0AE364-8877-48B2-ACFB-0A9F074A049E}">
          <p14:sldIdLst>
            <p14:sldId id="260"/>
            <p14:sldId id="257"/>
            <p14:sldId id="258"/>
            <p14:sldId id="259"/>
            <p14:sldId id="268"/>
          </p14:sldIdLst>
        </p14:section>
        <p14:section name="Network analysis" id="{7C824520-30F7-492A-A1DE-99AEB69D1C57}">
          <p14:sldIdLst>
            <p14:sldId id="261"/>
            <p14:sldId id="270"/>
            <p14:sldId id="271"/>
          </p14:sldIdLst>
        </p14:section>
        <p14:section name="Real data" id="{62B46EC1-F26C-4A6C-B8D8-15CC4534FBFD}">
          <p14:sldIdLst>
            <p14:sldId id="262"/>
            <p14:sldId id="269"/>
          </p14:sldIdLst>
        </p14:section>
        <p14:section name="ending" id="{E1716D35-6DDC-4EA6-884F-9ADF0EE897EE}">
          <p14:sldIdLst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B3F801-C58A-4DC1-83EE-2EDAEA22370F}" v="28" dt="2023-06-27T12:19:02.5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5" autoAdjust="0"/>
    <p:restoredTop sz="86935" autoAdjust="0"/>
  </p:normalViewPr>
  <p:slideViewPr>
    <p:cSldViewPr snapToGrid="0">
      <p:cViewPr varScale="1">
        <p:scale>
          <a:sx n="93" d="100"/>
          <a:sy n="93" d="100"/>
        </p:scale>
        <p:origin x="12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e van der weijden" userId="1535c113e78294b8" providerId="LiveId" clId="{9AB3F801-C58A-4DC1-83EE-2EDAEA22370F}"/>
    <pc:docChg chg="undo custSel addSld modSld sldOrd modSection">
      <pc:chgData name="anne van der weijden" userId="1535c113e78294b8" providerId="LiveId" clId="{9AB3F801-C58A-4DC1-83EE-2EDAEA22370F}" dt="2023-06-27T12:22:01.120" v="756" actId="404"/>
      <pc:docMkLst>
        <pc:docMk/>
      </pc:docMkLst>
      <pc:sldChg chg="ord">
        <pc:chgData name="anne van der weijden" userId="1535c113e78294b8" providerId="LiveId" clId="{9AB3F801-C58A-4DC1-83EE-2EDAEA22370F}" dt="2023-06-27T12:12:48.148" v="420"/>
        <pc:sldMkLst>
          <pc:docMk/>
          <pc:sldMk cId="402642882" sldId="260"/>
        </pc:sldMkLst>
      </pc:sldChg>
      <pc:sldChg chg="addSp delSp modSp mod">
        <pc:chgData name="anne van der weijden" userId="1535c113e78294b8" providerId="LiveId" clId="{9AB3F801-C58A-4DC1-83EE-2EDAEA22370F}" dt="2023-06-27T12:12:03.186" v="417" actId="20577"/>
        <pc:sldMkLst>
          <pc:docMk/>
          <pc:sldMk cId="1344345055" sldId="261"/>
        </pc:sldMkLst>
        <pc:spChg chg="mod">
          <ac:chgData name="anne van der weijden" userId="1535c113e78294b8" providerId="LiveId" clId="{9AB3F801-C58A-4DC1-83EE-2EDAEA22370F}" dt="2023-06-27T12:10:54.770" v="300" actId="20577"/>
          <ac:spMkLst>
            <pc:docMk/>
            <pc:sldMk cId="1344345055" sldId="261"/>
            <ac:spMk id="2" creationId="{CAE10A03-7A97-89B9-A92F-3F00331B7D70}"/>
          </ac:spMkLst>
        </pc:spChg>
        <pc:spChg chg="del">
          <ac:chgData name="anne van der weijden" userId="1535c113e78294b8" providerId="LiveId" clId="{9AB3F801-C58A-4DC1-83EE-2EDAEA22370F}" dt="2023-06-27T12:05:47.555" v="56" actId="3680"/>
          <ac:spMkLst>
            <pc:docMk/>
            <pc:sldMk cId="1344345055" sldId="261"/>
            <ac:spMk id="3" creationId="{E3CC2ADF-1CBB-ADC1-2964-C88E053556A2}"/>
          </ac:spMkLst>
        </pc:spChg>
        <pc:spChg chg="add mod">
          <ac:chgData name="anne van der weijden" userId="1535c113e78294b8" providerId="LiveId" clId="{9AB3F801-C58A-4DC1-83EE-2EDAEA22370F}" dt="2023-06-27T12:12:03.186" v="417" actId="20577"/>
          <ac:spMkLst>
            <pc:docMk/>
            <pc:sldMk cId="1344345055" sldId="261"/>
            <ac:spMk id="5" creationId="{DB9BA8EB-85B5-8E4B-92C7-E77910108457}"/>
          </ac:spMkLst>
        </pc:spChg>
        <pc:graphicFrameChg chg="add mod ord modGraphic">
          <ac:chgData name="anne van der weijden" userId="1535c113e78294b8" providerId="LiveId" clId="{9AB3F801-C58A-4DC1-83EE-2EDAEA22370F}" dt="2023-06-27T12:10:51.142" v="283" actId="1076"/>
          <ac:graphicFrameMkLst>
            <pc:docMk/>
            <pc:sldMk cId="1344345055" sldId="261"/>
            <ac:graphicFrameMk id="4" creationId="{EDA6D0B8-F1ED-C58B-47EE-47A58BCDEB3D}"/>
          </ac:graphicFrameMkLst>
        </pc:graphicFrameChg>
      </pc:sldChg>
      <pc:sldChg chg="modSp mod">
        <pc:chgData name="anne van der weijden" userId="1535c113e78294b8" providerId="LiveId" clId="{9AB3F801-C58A-4DC1-83EE-2EDAEA22370F}" dt="2023-06-27T12:13:25.999" v="450" actId="790"/>
        <pc:sldMkLst>
          <pc:docMk/>
          <pc:sldMk cId="380109758" sldId="263"/>
        </pc:sldMkLst>
        <pc:spChg chg="mod">
          <ac:chgData name="anne van der weijden" userId="1535c113e78294b8" providerId="LiveId" clId="{9AB3F801-C58A-4DC1-83EE-2EDAEA22370F}" dt="2023-06-27T12:13:25.999" v="450" actId="790"/>
          <ac:spMkLst>
            <pc:docMk/>
            <pc:sldMk cId="380109758" sldId="263"/>
            <ac:spMk id="3" creationId="{67C04E02-4FF0-1398-38E3-7E59063A808A}"/>
          </ac:spMkLst>
        </pc:spChg>
      </pc:sldChg>
      <pc:sldChg chg="ord">
        <pc:chgData name="anne van der weijden" userId="1535c113e78294b8" providerId="LiveId" clId="{9AB3F801-C58A-4DC1-83EE-2EDAEA22370F}" dt="2023-06-27T12:13:02.542" v="422"/>
        <pc:sldMkLst>
          <pc:docMk/>
          <pc:sldMk cId="1893000306" sldId="269"/>
        </pc:sldMkLst>
      </pc:sldChg>
      <pc:sldChg chg="modSp new mod">
        <pc:chgData name="anne van der weijden" userId="1535c113e78294b8" providerId="LiveId" clId="{9AB3F801-C58A-4DC1-83EE-2EDAEA22370F}" dt="2023-06-27T12:15:57.016" v="548" actId="20577"/>
        <pc:sldMkLst>
          <pc:docMk/>
          <pc:sldMk cId="953907100" sldId="270"/>
        </pc:sldMkLst>
        <pc:spChg chg="mod">
          <ac:chgData name="anne van der weijden" userId="1535c113e78294b8" providerId="LiveId" clId="{9AB3F801-C58A-4DC1-83EE-2EDAEA22370F}" dt="2023-06-27T12:15:46.917" v="511" actId="5793"/>
          <ac:spMkLst>
            <pc:docMk/>
            <pc:sldMk cId="953907100" sldId="270"/>
            <ac:spMk id="2" creationId="{9A7FAC20-DA49-B032-4F53-31C2F7F1C3B0}"/>
          </ac:spMkLst>
        </pc:spChg>
        <pc:spChg chg="mod">
          <ac:chgData name="anne van der weijden" userId="1535c113e78294b8" providerId="LiveId" clId="{9AB3F801-C58A-4DC1-83EE-2EDAEA22370F}" dt="2023-06-27T12:15:57.016" v="548" actId="20577"/>
          <ac:spMkLst>
            <pc:docMk/>
            <pc:sldMk cId="953907100" sldId="270"/>
            <ac:spMk id="3" creationId="{79BAFBD9-3394-5F9B-5437-D1673C14F162}"/>
          </ac:spMkLst>
        </pc:spChg>
      </pc:sldChg>
      <pc:sldChg chg="addSp modSp new mod modNotesTx">
        <pc:chgData name="anne van der weijden" userId="1535c113e78294b8" providerId="LiveId" clId="{9AB3F801-C58A-4DC1-83EE-2EDAEA22370F}" dt="2023-06-27T12:22:01.120" v="756" actId="404"/>
        <pc:sldMkLst>
          <pc:docMk/>
          <pc:sldMk cId="833199005" sldId="271"/>
        </pc:sldMkLst>
        <pc:spChg chg="mod">
          <ac:chgData name="anne van der weijden" userId="1535c113e78294b8" providerId="LiveId" clId="{9AB3F801-C58A-4DC1-83EE-2EDAEA22370F}" dt="2023-06-27T12:21:49.413" v="750" actId="313"/>
          <ac:spMkLst>
            <pc:docMk/>
            <pc:sldMk cId="833199005" sldId="271"/>
            <ac:spMk id="2" creationId="{C1A432A2-3C2E-8CEA-22BB-AD05624A8AF8}"/>
          </ac:spMkLst>
        </pc:spChg>
        <pc:spChg chg="mod">
          <ac:chgData name="anne van der weijden" userId="1535c113e78294b8" providerId="LiveId" clId="{9AB3F801-C58A-4DC1-83EE-2EDAEA22370F}" dt="2023-06-27T12:21:50.406" v="751" actId="313"/>
          <ac:spMkLst>
            <pc:docMk/>
            <pc:sldMk cId="833199005" sldId="271"/>
            <ac:spMk id="3" creationId="{37573C33-F967-71F7-9C0B-BA6DC0EC3E20}"/>
          </ac:spMkLst>
        </pc:spChg>
        <pc:graphicFrameChg chg="add mod modGraphic">
          <ac:chgData name="anne van der weijden" userId="1535c113e78294b8" providerId="LiveId" clId="{9AB3F801-C58A-4DC1-83EE-2EDAEA22370F}" dt="2023-06-27T12:22:01.120" v="756" actId="404"/>
          <ac:graphicFrameMkLst>
            <pc:docMk/>
            <pc:sldMk cId="833199005" sldId="271"/>
            <ac:graphicFrameMk id="4" creationId="{C0EDCCBC-653A-B179-A97C-DA1A46EF7A5C}"/>
          </ac:graphicFrameMkLst>
        </pc:graphicFrameChg>
      </pc:sldChg>
    </pc:docChg>
  </pc:docChgLst>
</pc:chgInfo>
</file>

<file path=ppt/media/image1.jpeg>
</file>

<file path=ppt/media/image2.g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F532-EC22-4D90-818E-7D54C65985D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CDB25-3CB4-4187-B43C-3D4B7BD0EE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817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CDB25-3CB4-4187-B43C-3D4B7BD0EE1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6261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66CD37-A21C-F20E-EE38-105AC9BC1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A8FD209-51B8-0D8F-257A-889E9151AA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A31A072-65A7-5436-DACE-078EAC23E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C6656C2-F586-2E03-9B28-1BA62E28A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C66C7E4-0E11-D437-84BA-8813ADB1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2345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94E54-06F5-1B64-FBA1-3A6D19E41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28305B8-3B2B-386A-85F9-39DE1DF44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6F1C98A-BE9D-37B0-D585-AD40352A3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D9D25C9-F693-B95D-78BC-611C01C6D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66A7C52-94E5-1173-87A4-752B7C792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0724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65010B05-71D9-3808-05DD-527E40786E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03D5D11-7E2C-EE80-56B3-3D6436029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C20D31A-82E7-C93E-2A15-AAC47C8CB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E16889F-8DBB-F4E9-64DE-19713FE93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070E51-A200-8E72-C7E0-994BC8DA3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3188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D0DB9A-22D4-D69D-0295-C60CC45F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F6C60C-DB7A-F8E4-5AE1-DEB13494D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4526E1D-70B2-5DD0-3022-1A2C59BBB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810A52-1FD5-5C06-10A9-541FA78C8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1781124-B489-360C-F96C-CFD86B383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940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91F336-CEE7-767F-7650-613A71CD2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9FF6810-EF11-4810-DB0D-6BD0AC11F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D0A02B8-CBB7-2670-685A-71E36C6CA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FAE8E50-71D5-FDB7-6806-708C8B13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98434E-260F-2508-F5F1-178D5FBDE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28457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323D4C-2D09-8F38-4CA4-EB01E33AF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6DA3B09-34B1-A7F1-250C-E768597D03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1C60E22-810B-F830-CFAA-CE728842F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B8F2821-6039-1D9E-DCA7-94EFD2A3A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DCD5449-162D-8540-7DC0-B675F6884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D5A372-9CAD-2A53-633B-D0C9A3491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000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31B88F-3211-D172-F8A9-0E06DBCA8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1595A33-4333-93C0-F2F6-3AAEBA01A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C26525B-ABE0-1AA6-7C86-BB6158668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6709E5B-E096-B7C1-C5D4-FD03FC27F9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7BC4AC1-5583-6D4D-4BD4-6BC507579E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B242A8BC-8D5B-4587-2083-41ED2B5DC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C740930-1902-F7AF-41D8-B2709ABEE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9B0AC08-903C-4A17-A022-74B79D4BD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120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27ACDC-BB66-7509-D268-955CDA997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D7BADF2-F729-55D9-45FB-730A266B6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C7AA7D8-511B-A0AB-3B11-C5E2E8C51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4FCEE6E-994A-2289-F371-C123EA75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961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F258C99-E04D-EA82-5ED7-2B0456F2D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65092EB-95E7-8563-4298-847DFCDC2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009F9EF-0741-ECAD-A45E-BC150E200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74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D7714D-3A0D-3424-04E4-CAB1687FC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F96C32B-CFF2-1BEC-C222-325121A8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FEE43CE-6106-E514-8E8B-8CAFCE815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9109C2B-B45A-BB89-8989-321EFE1E1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4ECA2F0-9C01-9BA2-4A3A-9051C80D2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71A93DD-EFAB-F18D-AEA4-54DAC7C8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798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D1754-E18D-D4E3-F84B-6B069BFEA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7E75820F-44F3-8884-F6AB-24C194291D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9F538AF-367C-EBA4-38C1-54992AD53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1250156-C70A-6EFE-9A3D-36F4A2229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BB4341B-CE73-B821-14C9-FD2022E52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84B4F61-559A-37F2-1B36-8123C7D64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9299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10DA9A3-B162-C16D-FE9F-770DA49A0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D7D5C5F-F2BC-94AF-DB6E-C107B76BF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A83ACF5-FB55-561B-2C34-C1DA5DF1F1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B299B-8016-46B7-BCC7-00EA129D9890}" type="datetimeFigureOut">
              <a:rPr lang="nl-NL" smtClean="0"/>
              <a:t>27-6-2023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2723E22-0F11-8EBB-307D-F70C9542B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E1DE438-35C0-5CEC-19BE-A83073BE33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4A7A-6BBA-454C-878E-01EFB4116C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806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D702C8-3D33-1738-60BF-61367AF861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BBB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2FCE540-9321-C80F-F32A-D0B38E7EE2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2962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E10A03-7A97-89B9-A92F-3F00331B7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Network analysis </a:t>
            </a:r>
          </a:p>
        </p:txBody>
      </p:sp>
      <p:graphicFrame>
        <p:nvGraphicFramePr>
          <p:cNvPr id="4" name="Tabel 4">
            <a:extLst>
              <a:ext uri="{FF2B5EF4-FFF2-40B4-BE49-F238E27FC236}">
                <a16:creationId xmlns:a16="http://schemas.microsoft.com/office/drawing/2014/main" id="{EDA6D0B8-F1ED-C58B-47EE-47A58BCDEB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6351988"/>
              </p:ext>
            </p:extLst>
          </p:nvPr>
        </p:nvGraphicFramePr>
        <p:xfrm>
          <a:off x="838200" y="3156485"/>
          <a:ext cx="10515600" cy="30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28664692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54921759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3054021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427259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Delta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Uniform (BA-network)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Exponential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371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AVG pathlength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4.9683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3.9989890589058907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3.5664446444644464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053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Average</a:t>
                      </a:r>
                      <a:r>
                        <a:rPr lang="nl-NL" dirty="0"/>
                        <a:t> clustering </a:t>
                      </a:r>
                      <a:r>
                        <a:rPr lang="nl-NL" dirty="0" err="1"/>
                        <a:t>coefficient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0.006047566041299551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0.050353760574029974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0.06587064242944182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6148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Hubs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2,1,3,6,3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0,20,38,3,27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237,72,279,144,29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49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Connected components before 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5693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Connected components after 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1354319"/>
                  </a:ext>
                </a:extLst>
              </a:tr>
            </a:tbl>
          </a:graphicData>
        </a:graphic>
      </p:graphicFrame>
      <p:sp>
        <p:nvSpPr>
          <p:cNvPr id="5" name="Tekstvak 4">
            <a:extLst>
              <a:ext uri="{FF2B5EF4-FFF2-40B4-BE49-F238E27FC236}">
                <a16:creationId xmlns:a16="http://schemas.microsoft.com/office/drawing/2014/main" id="{DB9BA8EB-85B5-8E4B-92C7-E77910108457}"/>
              </a:ext>
            </a:extLst>
          </p:cNvPr>
          <p:cNvSpPr txBox="1"/>
          <p:nvPr/>
        </p:nvSpPr>
        <p:spPr>
          <a:xfrm>
            <a:off x="838200" y="1690688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Test network for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Small work properties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Node overtaking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Robustness against attacks</a:t>
            </a:r>
          </a:p>
        </p:txBody>
      </p:sp>
    </p:spTree>
    <p:extLst>
      <p:ext uri="{BB962C8B-B14F-4D97-AF65-F5344CB8AC3E}">
        <p14:creationId xmlns:p14="http://schemas.microsoft.com/office/powerpoint/2010/main" val="1344345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7FAC20-DA49-B032-4F53-31C2F7F1C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Effect of fitness distribution on degree distribution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9BAFBD9-3394-5F9B-5437-D1673C14F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* graphs from Aarons notebook</a:t>
            </a:r>
          </a:p>
        </p:txBody>
      </p:sp>
    </p:spTree>
    <p:extLst>
      <p:ext uri="{BB962C8B-B14F-4D97-AF65-F5344CB8AC3E}">
        <p14:creationId xmlns:p14="http://schemas.microsoft.com/office/powerpoint/2010/main" val="953907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A432A2-3C2E-8CEA-22BB-AD05624A8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Power law?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7573C33-F967-71F7-9C0B-BA6DC0EC3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Power law vs. other distribution: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Conclusions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el 4">
            <a:extLst>
              <a:ext uri="{FF2B5EF4-FFF2-40B4-BE49-F238E27FC236}">
                <a16:creationId xmlns:a16="http://schemas.microsoft.com/office/drawing/2014/main" id="{C0EDCCBC-653A-B179-A97C-DA1A46EF7A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766527"/>
              </p:ext>
            </p:extLst>
          </p:nvPr>
        </p:nvGraphicFramePr>
        <p:xfrm>
          <a:off x="838199" y="2248694"/>
          <a:ext cx="105156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302687401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2220170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94926546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10630197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66243089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852705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lognormal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exponential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Lognormal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Truncated power law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Stretched exponential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1189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Delta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923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Uniform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158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Exponential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 = , p=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288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3199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CB60BF-90B7-B1C0-F41E-83D4C3C34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Real data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0DF275-F388-FF05-5DDF-4A2098D5E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86079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47DD4E-3FCA-99BB-8332-C2EFBC3C8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Phase transition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21356AC-45AD-5511-55A6-138A0EE48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8984" y="643466"/>
            <a:ext cx="5457364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003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B8F416-A5EC-5785-DF4D-05B23AACF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Conclusions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0E7AEA-AA7B-D3A4-1209-1C452DB8B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9541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944C7C-D8F9-94EC-BE05-AF5DDFAEA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Questions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414EC5-CE55-E32F-62CE-09F7509FA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11788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97B051-4430-0CC5-6D5A-853B75944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Inhoudsopgave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7C04E02-4FF0-1398-38E3-7E59063A8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  <a:p>
            <a:r>
              <a:rPr lang="en-US" dirty="0" err="1"/>
              <a:t>Maths</a:t>
            </a:r>
            <a:endParaRPr lang="en-US" dirty="0"/>
          </a:p>
          <a:p>
            <a:r>
              <a:rPr lang="en-US" dirty="0"/>
              <a:t>Model</a:t>
            </a:r>
          </a:p>
          <a:p>
            <a:r>
              <a:rPr lang="en-US" dirty="0"/>
              <a:t>Analysis </a:t>
            </a:r>
          </a:p>
          <a:p>
            <a:r>
              <a:rPr lang="en-US" dirty="0"/>
              <a:t>Phase-</a:t>
            </a:r>
            <a:r>
              <a:rPr lang="en-US" dirty="0" err="1"/>
              <a:t>transistion</a:t>
            </a:r>
            <a:r>
              <a:rPr lang="en-US" dirty="0"/>
              <a:t> &amp;Bose-</a:t>
            </a:r>
            <a:r>
              <a:rPr lang="en-US" dirty="0" err="1"/>
              <a:t>einstein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0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7FBD8F4-A0D8-0570-E7CA-4781FC134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nl-NL">
                <a:solidFill>
                  <a:srgbClr val="FFFFFF"/>
                </a:solidFill>
              </a:rPr>
              <a:t>Project aim – research questions</a:t>
            </a:r>
          </a:p>
        </p:txBody>
      </p:sp>
      <p:sp>
        <p:nvSpPr>
          <p:cNvPr id="25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F51BAD3-570A-3BEE-640E-011E257DD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rtl="0">
              <a:spcBef>
                <a:spcPts val="1200"/>
              </a:spcBef>
              <a:spcAft>
                <a:spcPts val="0"/>
              </a:spcAft>
            </a:pPr>
            <a:r>
              <a:rPr lang="en-US" b="1" i="0" u="none" strike="noStrike">
                <a:effectLst/>
                <a:latin typeface="Arial" panose="020B0604020202020204" pitchFamily="34" charset="0"/>
              </a:rPr>
              <a:t>Research question:</a:t>
            </a:r>
            <a:r>
              <a:rPr lang="en-US" b="0" i="0" u="none" strike="noStrike">
                <a:effectLst/>
                <a:latin typeface="Arial" panose="020B0604020202020204" pitchFamily="34" charset="0"/>
              </a:rPr>
              <a:t> How does the degree distribution in the Bianconi-</a:t>
            </a:r>
            <a:r>
              <a:rPr lang="en-US" b="0" i="0" u="none" strike="noStrike" err="1">
                <a:effectLst/>
                <a:latin typeface="Arial" panose="020B0604020202020204" pitchFamily="34" charset="0"/>
              </a:rPr>
              <a:t>Barabasi</a:t>
            </a:r>
            <a:r>
              <a:rPr lang="en-US" b="0" i="0" u="none" strike="noStrike">
                <a:effectLst/>
                <a:latin typeface="Arial" panose="020B0604020202020204" pitchFamily="34" charset="0"/>
              </a:rPr>
              <a:t> model depend on the fitness distribution in the network? Simultaneously, can we find the fitness distribution of real-world networks based on the time evolution of the degree of the nodes? Finally, can we observe the phase transition where a finite fraction of the nodes is linked to a single node? </a:t>
            </a:r>
            <a:endParaRPr lang="en-US" b="0">
              <a:effectLst/>
            </a:endParaRPr>
          </a:p>
          <a:p>
            <a:br>
              <a:rPr lang="en-US"/>
            </a:b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1813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99D97B-794E-4D49-8B5C-7724EE74D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nl-NL" sz="4000"/>
              <a:t>Hypothesis </a:t>
            </a:r>
          </a:p>
        </p:txBody>
      </p:sp>
      <p:pic>
        <p:nvPicPr>
          <p:cNvPr id="41" name="Picture 4" descr="A gaming object">
            <a:extLst>
              <a:ext uri="{FF2B5EF4-FFF2-40B4-BE49-F238E27FC236}">
                <a16:creationId xmlns:a16="http://schemas.microsoft.com/office/drawing/2014/main" id="{AADE1C65-CBB8-6C85-8C24-9D5355ADD1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23" r="25838" b="-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42" name="Tijdelijke aanduiding voor inhoud 2">
            <a:extLst>
              <a:ext uri="{FF2B5EF4-FFF2-40B4-BE49-F238E27FC236}">
                <a16:creationId xmlns:a16="http://schemas.microsoft.com/office/drawing/2014/main" id="{402284AA-D0B5-782E-BFD1-092AD2699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3705217"/>
          </a:xfrm>
        </p:spPr>
        <p:txBody>
          <a:bodyPr>
            <a:normAutofit/>
          </a:bodyPr>
          <a:lstStyle/>
          <a:p>
            <a:r>
              <a:rPr lang="en-US" sz="2000"/>
              <a:t>Hypotheses: The degree distribution will follow a power-law, precisely like the BA model, if the fitness distribution has a finite domain. The node with the highest fitness value will draw a lot of other nodes in the second instance if the fitness distribution has an unlimited domain, resulting in a situation winner takes all phenomenon. We will therefor find in the plots a powerlaw disitbution with the exponent comparable to __ (from analysis). </a:t>
            </a:r>
          </a:p>
          <a:p>
            <a:r>
              <a:rPr lang="en-US" sz="2000"/>
              <a:t>It is possible to recreate the fitness distribution based on the degree distribution of real-networks that were created in a Biaconni-Barabasi fashion. </a:t>
            </a:r>
          </a:p>
          <a:p>
            <a:endParaRPr lang="nl-NL" sz="2000"/>
          </a:p>
        </p:txBody>
      </p:sp>
    </p:spTree>
    <p:extLst>
      <p:ext uri="{BB962C8B-B14F-4D97-AF65-F5344CB8AC3E}">
        <p14:creationId xmlns:p14="http://schemas.microsoft.com/office/powerpoint/2010/main" val="1234831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4B204-24FE-7FFF-CF60-DA38B0238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Maths</a:t>
            </a:r>
            <a:r>
              <a:rPr lang="nl-NL" dirty="0"/>
              <a:t>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FF4EE8F-D6E6-B7A6-1B03-C297BA502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2642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35D469-971E-A0DB-D1DF-40FC162D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Bianconi-Barabasi</a:t>
            </a:r>
            <a:r>
              <a:rPr lang="nl-NL" dirty="0"/>
              <a:t> Networks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A4416D1-B1C5-EAB6-DEF3-2D9D947A9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What is </a:t>
            </a:r>
            <a:r>
              <a:rPr lang="nl-NL" dirty="0" err="1"/>
              <a:t>it</a:t>
            </a:r>
            <a:r>
              <a:rPr lang="nl-NL" dirty="0"/>
              <a:t>?</a:t>
            </a:r>
          </a:p>
          <a:p>
            <a:r>
              <a:rPr lang="nl-NL" dirty="0" err="1"/>
              <a:t>Preferential</a:t>
            </a:r>
            <a:r>
              <a:rPr lang="nl-NL" dirty="0"/>
              <a:t> attachment </a:t>
            </a:r>
          </a:p>
          <a:p>
            <a:r>
              <a:rPr lang="nl-NL" dirty="0"/>
              <a:t>Fitness</a:t>
            </a:r>
          </a:p>
          <a:p>
            <a:r>
              <a:rPr lang="nl-NL" dirty="0" err="1"/>
              <a:t>Phase</a:t>
            </a:r>
            <a:r>
              <a:rPr lang="nl-NL" dirty="0"/>
              <a:t> </a:t>
            </a:r>
            <a:r>
              <a:rPr lang="nl-NL" dirty="0" err="1"/>
              <a:t>transitions</a:t>
            </a:r>
            <a:endParaRPr lang="nl-NL" dirty="0"/>
          </a:p>
          <a:p>
            <a:r>
              <a:rPr lang="nl-NL" dirty="0" err="1"/>
              <a:t>Maths</a:t>
            </a:r>
            <a:r>
              <a:rPr lang="nl-NL" dirty="0"/>
              <a:t> 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57923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3C6C2-3C77-9817-3B8F-625D79937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Basics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Bianconi-Barabasi</a:t>
            </a:r>
            <a:r>
              <a:rPr lang="nl-NL" dirty="0"/>
              <a:t> Networks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BE0C51-F8D4-2295-4DC9-FFB341AEA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Added feature: </a:t>
            </a:r>
            <a:r>
              <a:rPr lang="en-GB" i="1" dirty="0"/>
              <a:t>Fitness</a:t>
            </a:r>
          </a:p>
          <a:p>
            <a:r>
              <a:rPr lang="en-GB" dirty="0"/>
              <a:t>Preferential attachment based on that fitness </a:t>
            </a:r>
          </a:p>
          <a:p>
            <a:r>
              <a:rPr lang="en-GB" dirty="0"/>
              <a:t>New emergence behaviours:</a:t>
            </a:r>
          </a:p>
          <a:p>
            <a:pPr lvl="1"/>
            <a:r>
              <a:rPr lang="en-GB" dirty="0"/>
              <a:t>Winner-takes-all phenomenon vs. Richer-get-richer</a:t>
            </a:r>
          </a:p>
        </p:txBody>
      </p:sp>
      <p:pic>
        <p:nvPicPr>
          <p:cNvPr id="5" name="Afbeelding 4" descr="Afbeelding met lijn&#10;&#10;Automatisch gegenereerde beschrijving">
            <a:extLst>
              <a:ext uri="{FF2B5EF4-FFF2-40B4-BE49-F238E27FC236}">
                <a16:creationId xmlns:a16="http://schemas.microsoft.com/office/drawing/2014/main" id="{3F00BAD4-E46C-E551-5246-18BDF6425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056" y="4336401"/>
            <a:ext cx="3122645" cy="234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88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EE227D-729E-77FF-567C-B4D1276BF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Preferential</a:t>
            </a:r>
            <a:r>
              <a:rPr lang="nl-NL" dirty="0"/>
              <a:t> attachment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A3107316-27AA-5478-DAB4-4DC0F9BF6A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Add nodes with preferential attachment: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a:rPr lang="nl-NL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nl-NL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nl-NL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nl-NL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𝜂</m:t>
                            </m:r>
                          </m:e>
                          <m:sub>
                            <m:r>
                              <a:rPr lang="nl-NL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nl-NL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nl-NL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nl-NL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nl-NL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nl-NL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nl-NL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nl-NL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𝜂</m:t>
                                </m:r>
                              </m:e>
                              <m:sub>
                                <m:r>
                                  <a:rPr lang="nl-NL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nl-NL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nl-NL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nl-NL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endParaRPr lang="nl-NL" dirty="0"/>
              </a:p>
              <a:p>
                <a:endParaRPr lang="nl-NL" dirty="0"/>
              </a:p>
            </p:txBody>
          </p:sp>
        </mc:Choice>
        <mc:Fallback xmlns="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A3107316-27AA-5478-DAB4-4DC0F9BF6A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94784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B74DC-C67D-EAFD-C5EB-A27DB832C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Fitness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98D8AD-57FD-4B95-9771-A9C76D5F7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is fitness?</a:t>
            </a:r>
          </a:p>
          <a:p>
            <a:r>
              <a:rPr lang="en-GB" dirty="0"/>
              <a:t>Fitness is unchanged once assigned</a:t>
            </a:r>
          </a:p>
          <a:p>
            <a:r>
              <a:rPr lang="en-GB" dirty="0"/>
              <a:t>Drawn from distribution </a:t>
            </a:r>
          </a:p>
          <a:p>
            <a:r>
              <a:rPr lang="en-GB" dirty="0"/>
              <a:t>Research question: How does it affect the degree distribution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003232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422</Words>
  <Application>Microsoft Office PowerPoint</Application>
  <PresentationFormat>Breedbeeld</PresentationFormat>
  <Paragraphs>98</Paragraphs>
  <Slides>16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Kantoorthema</vt:lpstr>
      <vt:lpstr>BBB</vt:lpstr>
      <vt:lpstr>Inhoudsopgave</vt:lpstr>
      <vt:lpstr>Project aim – research questions</vt:lpstr>
      <vt:lpstr>Hypothesis </vt:lpstr>
      <vt:lpstr>Maths </vt:lpstr>
      <vt:lpstr>Bianconi-Barabasi Networks</vt:lpstr>
      <vt:lpstr>Basics of the Bianconi-Barabasi Networks</vt:lpstr>
      <vt:lpstr>Preferential attachment </vt:lpstr>
      <vt:lpstr>Fitness</vt:lpstr>
      <vt:lpstr>Network analysis </vt:lpstr>
      <vt:lpstr>Effect of fitness distribution on degree distribution </vt:lpstr>
      <vt:lpstr>Power law?</vt:lpstr>
      <vt:lpstr>Real data</vt:lpstr>
      <vt:lpstr>Phase transition</vt:lpstr>
      <vt:lpstr>Conclusions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BBB</dc:title>
  <dc:creator>anne van der weijden</dc:creator>
  <cp:lastModifiedBy>anne van der weijden</cp:lastModifiedBy>
  <cp:revision>2</cp:revision>
  <dcterms:created xsi:type="dcterms:W3CDTF">2023-06-21T11:21:10Z</dcterms:created>
  <dcterms:modified xsi:type="dcterms:W3CDTF">2023-06-27T12:22:05Z</dcterms:modified>
</cp:coreProperties>
</file>

<file path=docProps/thumbnail.jpeg>
</file>